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58" r:id="rId4"/>
    <p:sldId id="259" r:id="rId5"/>
    <p:sldId id="260" r:id="rId6"/>
    <p:sldId id="263" r:id="rId7"/>
    <p:sldId id="264" r:id="rId8"/>
    <p:sldId id="266"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3/14/2016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3/14/2016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3/14/2016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Miriam Dean Report – Nov 2015</a:t>
            </a:r>
            <a:endParaRPr lang="en-NZ" dirty="0"/>
          </a:p>
        </p:txBody>
      </p:sp>
      <p:sp>
        <p:nvSpPr>
          <p:cNvPr id="3" name="Subtitle 2"/>
          <p:cNvSpPr>
            <a:spLocks noGrp="1"/>
          </p:cNvSpPr>
          <p:nvPr>
            <p:ph type="subTitle" idx="1"/>
          </p:nvPr>
        </p:nvSpPr>
        <p:spPr/>
        <p:txBody>
          <a:bodyPr>
            <a:normAutofit fontScale="70000" lnSpcReduction="20000"/>
          </a:bodyPr>
          <a:lstStyle/>
          <a:p>
            <a:pPr algn="l"/>
            <a:r>
              <a:rPr lang="en-NZ" dirty="0" smtClean="0">
                <a:solidFill>
                  <a:schemeClr val="tx1"/>
                </a:solidFill>
              </a:rPr>
              <a:t>Finding the report:</a:t>
            </a:r>
          </a:p>
          <a:p>
            <a:pPr algn="l"/>
            <a:r>
              <a:rPr lang="en-NZ" dirty="0" smtClean="0">
                <a:solidFill>
                  <a:schemeClr val="tx1"/>
                </a:solidFill>
              </a:rPr>
              <a:t>restorechristchurchcathedral.co.nz</a:t>
            </a:r>
          </a:p>
          <a:p>
            <a:pPr lvl="1" algn="l"/>
            <a:r>
              <a:rPr lang="en-NZ" dirty="0" smtClean="0">
                <a:solidFill>
                  <a:schemeClr val="tx1"/>
                </a:solidFill>
              </a:rPr>
              <a:t>Links, Engineering </a:t>
            </a:r>
            <a:r>
              <a:rPr lang="en-NZ" dirty="0">
                <a:solidFill>
                  <a:schemeClr val="tx1"/>
                </a:solidFill>
              </a:rPr>
              <a:t>and other </a:t>
            </a:r>
            <a:r>
              <a:rPr lang="en-NZ" dirty="0" smtClean="0">
                <a:solidFill>
                  <a:schemeClr val="tx1"/>
                </a:solidFill>
              </a:rPr>
              <a:t>reports OR</a:t>
            </a:r>
          </a:p>
          <a:p>
            <a:pPr algn="l"/>
            <a:r>
              <a:rPr lang="en-NZ" dirty="0" smtClean="0">
                <a:solidFill>
                  <a:schemeClr val="tx1"/>
                </a:solidFill>
              </a:rPr>
              <a:t>www.beehive.govt.nz/sites/all/files/Report_0.pdf</a:t>
            </a:r>
            <a:endParaRPr lang="en-NZ" dirty="0">
              <a:solidFill>
                <a:schemeClr val="tx1"/>
              </a:solidFill>
            </a:endParaRPr>
          </a:p>
        </p:txBody>
      </p:sp>
    </p:spTree>
    <p:extLst>
      <p:ext uri="{BB962C8B-B14F-4D97-AF65-F5344CB8AC3E}">
        <p14:creationId xmlns:p14="http://schemas.microsoft.com/office/powerpoint/2010/main" val="40273141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THREE ISSUES </a:t>
            </a:r>
            <a:r>
              <a:rPr lang="en-AU" dirty="0" smtClean="0"/>
              <a:t>ADDRESSED</a:t>
            </a:r>
            <a:endParaRPr lang="en-NZ"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NZ" sz="2400" dirty="0"/>
              <a:t>LEVEL OF DAMAGE AND RISK WITH THE PRESENT STRUCTURE </a:t>
            </a:r>
          </a:p>
          <a:p>
            <a:pPr marL="514350" indent="-514350">
              <a:buFont typeface="+mj-lt"/>
              <a:buAutoNum type="arabicPeriod"/>
            </a:pPr>
            <a:r>
              <a:rPr lang="en-NZ" sz="2400" dirty="0"/>
              <a:t>WHAT IS REQUIRED TO MITIGATE ANY RISKS AND ENSURE SAFE ACCESS TO INVESTIGATE REPAIR, RESTORATION OR REPLACEMENT OPTIONS? </a:t>
            </a:r>
          </a:p>
          <a:p>
            <a:pPr marL="514350" indent="-514350">
              <a:buFont typeface="+mj-lt"/>
              <a:buAutoNum type="arabicPeriod"/>
            </a:pPr>
            <a:r>
              <a:rPr lang="en-NZ" sz="2400" dirty="0"/>
              <a:t>CAN THE CATHEDRAL BE REPAIRED OR RESTORED IN WHOLE OR IN PART TO 100 PER CENT OF THE NEW BUILDING CODE</a:t>
            </a:r>
            <a:r>
              <a:rPr lang="en-NZ" sz="2400" dirty="0" smtClean="0"/>
              <a:t>?</a:t>
            </a:r>
            <a:endParaRPr lang="en-NZ" sz="2400" dirty="0"/>
          </a:p>
        </p:txBody>
      </p:sp>
    </p:spTree>
    <p:extLst>
      <p:ext uri="{BB962C8B-B14F-4D97-AF65-F5344CB8AC3E}">
        <p14:creationId xmlns:p14="http://schemas.microsoft.com/office/powerpoint/2010/main" val="3812336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The facilitation </a:t>
            </a:r>
            <a:r>
              <a:rPr lang="en-NZ" dirty="0" smtClean="0"/>
              <a:t>process</a:t>
            </a:r>
            <a:endParaRPr lang="en-NZ" dirty="0"/>
          </a:p>
        </p:txBody>
      </p:sp>
      <p:sp>
        <p:nvSpPr>
          <p:cNvPr id="3" name="Content Placeholder 2"/>
          <p:cNvSpPr>
            <a:spLocks noGrp="1"/>
          </p:cNvSpPr>
          <p:nvPr>
            <p:ph idx="1"/>
          </p:nvPr>
        </p:nvSpPr>
        <p:spPr/>
        <p:txBody>
          <a:bodyPr>
            <a:normAutofit fontScale="92500"/>
          </a:bodyPr>
          <a:lstStyle/>
          <a:p>
            <a:r>
              <a:rPr lang="en-NZ" dirty="0" smtClean="0"/>
              <a:t>The parties engineers were </a:t>
            </a:r>
            <a:r>
              <a:rPr lang="en-NZ" dirty="0"/>
              <a:t>not asked to </a:t>
            </a:r>
            <a:r>
              <a:rPr lang="en-NZ" dirty="0" smtClean="0"/>
              <a:t>recommend any option</a:t>
            </a:r>
          </a:p>
          <a:p>
            <a:r>
              <a:rPr lang="en-NZ" dirty="0" smtClean="0"/>
              <a:t>facilitation </a:t>
            </a:r>
            <a:r>
              <a:rPr lang="en-NZ" dirty="0"/>
              <a:t>process has given the parties engineers an opportunity to consider - and try  to agree on - engineering options to repair, restore or replace the cathedral to a safe </a:t>
            </a:r>
            <a:r>
              <a:rPr lang="en-NZ" dirty="0" smtClean="0"/>
              <a:t>standard</a:t>
            </a:r>
          </a:p>
          <a:p>
            <a:r>
              <a:rPr lang="en-NZ" dirty="0"/>
              <a:t>lead engineers were John Hare of Holmes Consulting Group and Adam Thornton of Dunning Thornton Consultants</a:t>
            </a:r>
          </a:p>
          <a:p>
            <a:endParaRPr lang="en-NZ" dirty="0"/>
          </a:p>
        </p:txBody>
      </p:sp>
    </p:spTree>
    <p:extLst>
      <p:ext uri="{BB962C8B-B14F-4D97-AF65-F5344CB8AC3E}">
        <p14:creationId xmlns:p14="http://schemas.microsoft.com/office/powerpoint/2010/main" val="9739096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ENGINEERS CONCLUSIONS</a:t>
            </a:r>
            <a:endParaRPr lang="en-NZ" dirty="0"/>
          </a:p>
        </p:txBody>
      </p:sp>
      <p:sp>
        <p:nvSpPr>
          <p:cNvPr id="3" name="Content Placeholder 2"/>
          <p:cNvSpPr>
            <a:spLocks noGrp="1"/>
          </p:cNvSpPr>
          <p:nvPr>
            <p:ph idx="1"/>
          </p:nvPr>
        </p:nvSpPr>
        <p:spPr/>
        <p:txBody>
          <a:bodyPr>
            <a:noAutofit/>
          </a:bodyPr>
          <a:lstStyle/>
          <a:p>
            <a:r>
              <a:rPr lang="en-NZ" sz="2000" dirty="0"/>
              <a:t>the engineers and quantity surveyors have reached a large  measure of consensus on engineering options and indicative costs, although the consensus is necessarily high level. Such differences as exist between the engineers are mainly methods of implementation. The engineers agree that it is feasible, from an engineering  perspective, to "reinstate" the cathedral (through a combination of repair, restoration, reconstruction and seismic strengthening) or to replace it entirely</a:t>
            </a:r>
            <a:r>
              <a:rPr lang="en-NZ" sz="2000" dirty="0" smtClean="0"/>
              <a:t>.</a:t>
            </a:r>
          </a:p>
          <a:p>
            <a:r>
              <a:rPr lang="en-NZ" sz="2000" dirty="0"/>
              <a:t>The cathedral can be largely reinstated to the extent that, for most people, it would </a:t>
            </a:r>
            <a:r>
              <a:rPr lang="en-NZ" sz="2000" dirty="0" smtClean="0"/>
              <a:t>be indistinguishable from the pre-earthquake building</a:t>
            </a:r>
          </a:p>
          <a:p>
            <a:r>
              <a:rPr lang="en-NZ" sz="2000" dirty="0"/>
              <a:t>reinstatement could enable it to achieve 100 percent of the </a:t>
            </a:r>
            <a:r>
              <a:rPr lang="en-NZ" sz="2000" dirty="0" smtClean="0"/>
              <a:t>code's seismic </a:t>
            </a:r>
            <a:r>
              <a:rPr lang="en-NZ" sz="2000" dirty="0"/>
              <a:t>capacity requirements The cathedral would then have the same capacity to resist collapse as that required for a new </a:t>
            </a:r>
            <a:r>
              <a:rPr lang="en-NZ" sz="2000" dirty="0" smtClean="0"/>
              <a:t>building</a:t>
            </a:r>
          </a:p>
          <a:p>
            <a:r>
              <a:rPr lang="en-NZ" sz="2000" dirty="0" smtClean="0"/>
              <a:t>Reinstatement work can be implemented with equivalent levels of worker safety to a normal construction site</a:t>
            </a:r>
            <a:endParaRPr lang="en-NZ" sz="2000" dirty="0" smtClean="0"/>
          </a:p>
        </p:txBody>
      </p:sp>
    </p:spTree>
    <p:extLst>
      <p:ext uri="{BB962C8B-B14F-4D97-AF65-F5344CB8AC3E}">
        <p14:creationId xmlns:p14="http://schemas.microsoft.com/office/powerpoint/2010/main" val="22599428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PRESENT DAMAGE AND RISKS</a:t>
            </a:r>
          </a:p>
        </p:txBody>
      </p:sp>
      <p:sp>
        <p:nvSpPr>
          <p:cNvPr id="3" name="Content Placeholder 2"/>
          <p:cNvSpPr>
            <a:spLocks noGrp="1"/>
          </p:cNvSpPr>
          <p:nvPr>
            <p:ph idx="1"/>
          </p:nvPr>
        </p:nvSpPr>
        <p:spPr/>
        <p:txBody>
          <a:bodyPr>
            <a:normAutofit/>
          </a:bodyPr>
          <a:lstStyle/>
          <a:p>
            <a:r>
              <a:rPr lang="en-NZ" sz="2400" dirty="0" smtClean="0"/>
              <a:t>12 pages (9-20), no surprises</a:t>
            </a:r>
          </a:p>
          <a:p>
            <a:r>
              <a:rPr lang="en-NZ" sz="2400" dirty="0" smtClean="0"/>
              <a:t>Foundations: Results </a:t>
            </a:r>
            <a:r>
              <a:rPr lang="en-NZ" sz="2400" dirty="0"/>
              <a:t>of a geotechnical examination by Tonkin &amp;Taylor in September 2011 suggest:</a:t>
            </a:r>
          </a:p>
          <a:p>
            <a:pPr lvl="1"/>
            <a:r>
              <a:rPr lang="en-NZ" sz="2000" dirty="0"/>
              <a:t>No significant settlement or differential settlement of the foundations</a:t>
            </a:r>
          </a:p>
          <a:p>
            <a:pPr lvl="1"/>
            <a:r>
              <a:rPr lang="en-NZ" sz="2000" dirty="0"/>
              <a:t>No liquefaction or lateral spreading in the immediate area of the cathedral</a:t>
            </a:r>
          </a:p>
          <a:p>
            <a:endParaRPr lang="en-NZ" sz="2400" dirty="0" smtClean="0"/>
          </a:p>
        </p:txBody>
      </p:sp>
    </p:spTree>
    <p:extLst>
      <p:ext uri="{BB962C8B-B14F-4D97-AF65-F5344CB8AC3E}">
        <p14:creationId xmlns:p14="http://schemas.microsoft.com/office/powerpoint/2010/main" val="1027770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AU" dirty="0" smtClean="0"/>
              <a:t>ENSURING </a:t>
            </a:r>
            <a:r>
              <a:rPr lang="en-AU" dirty="0"/>
              <a:t>SAFE ACCESS</a:t>
            </a:r>
            <a:endParaRPr lang="en-NZ"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 y="1524000"/>
            <a:ext cx="8953500" cy="26289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Content Placeholder 3"/>
          <p:cNvSpPr>
            <a:spLocks noGrp="1"/>
          </p:cNvSpPr>
          <p:nvPr>
            <p:ph idx="1"/>
          </p:nvPr>
        </p:nvSpPr>
        <p:spPr>
          <a:xfrm>
            <a:off x="457200" y="4648200"/>
            <a:ext cx="8229600" cy="1249363"/>
          </a:xfrm>
        </p:spPr>
        <p:txBody>
          <a:bodyPr>
            <a:normAutofit/>
          </a:bodyPr>
          <a:lstStyle/>
          <a:p>
            <a:r>
              <a:rPr lang="en-NZ" sz="2400" dirty="0" smtClean="0"/>
              <a:t>In short safety consistent with </a:t>
            </a:r>
            <a:r>
              <a:rPr lang="en-NZ" sz="2400" dirty="0" err="1" smtClean="0"/>
              <a:t>HSE</a:t>
            </a:r>
            <a:r>
              <a:rPr lang="en-NZ" sz="2400" dirty="0" smtClean="0"/>
              <a:t> obligations and any building site is achievable (but is not a black and white subject of 100% safe)</a:t>
            </a:r>
            <a:endParaRPr lang="en-NZ" sz="2400" dirty="0"/>
          </a:p>
        </p:txBody>
      </p:sp>
    </p:spTree>
    <p:extLst>
      <p:ext uri="{BB962C8B-B14F-4D97-AF65-F5344CB8AC3E}">
        <p14:creationId xmlns:p14="http://schemas.microsoft.com/office/powerpoint/2010/main" val="39683858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a:t>CAN THE CATHEDRAL BE REINSTATED...</a:t>
            </a:r>
            <a:br>
              <a:rPr lang="en-NZ" dirty="0"/>
            </a:br>
            <a:r>
              <a:rPr lang="en-NZ" sz="2700" dirty="0"/>
              <a:t>TO 100 PERCENT OF THE NEW BUILDING CODE</a:t>
            </a:r>
            <a:endParaRPr lang="en-NZ" dirty="0"/>
          </a:p>
        </p:txBody>
      </p:sp>
      <p:sp>
        <p:nvSpPr>
          <p:cNvPr id="3" name="Content Placeholder 2"/>
          <p:cNvSpPr>
            <a:spLocks noGrp="1"/>
          </p:cNvSpPr>
          <p:nvPr>
            <p:ph idx="1"/>
          </p:nvPr>
        </p:nvSpPr>
        <p:spPr/>
        <p:txBody>
          <a:bodyPr>
            <a:normAutofit/>
          </a:bodyPr>
          <a:lstStyle/>
          <a:p>
            <a:r>
              <a:rPr lang="en-NZ" sz="2400" dirty="0"/>
              <a:t>Reinstatement could achieve 100 percent of seismic capacity as required by the code, that is, the cathedral would achieve the same level of safety from structural collapse that would be required for a new building </a:t>
            </a:r>
            <a:endParaRPr lang="en-NZ" sz="2400" dirty="0" smtClean="0"/>
          </a:p>
          <a:p>
            <a:r>
              <a:rPr lang="en-NZ" sz="2400" dirty="0" smtClean="0"/>
              <a:t>Modern materials, base isolation, concrete, steel, grout injection, fibreglass, carbon fibre</a:t>
            </a:r>
          </a:p>
          <a:p>
            <a:r>
              <a:rPr lang="en-NZ" sz="2400" dirty="0" smtClean="0"/>
              <a:t>Techniques </a:t>
            </a:r>
            <a:r>
              <a:rPr lang="en-NZ" sz="2400" dirty="0"/>
              <a:t>would be considered conventional strengthening and have been employed successfully on buildings in Christchurch that performed well during the </a:t>
            </a:r>
            <a:r>
              <a:rPr lang="en-NZ" sz="2400" dirty="0" smtClean="0"/>
              <a:t>earthquakes</a:t>
            </a:r>
          </a:p>
          <a:p>
            <a:r>
              <a:rPr lang="en-NZ" sz="2400" dirty="0" smtClean="0"/>
              <a:t>Base isolation recommended for higher level of protection (despite cheaper compliant options)</a:t>
            </a:r>
          </a:p>
          <a:p>
            <a:endParaRPr lang="en-NZ" sz="2400" dirty="0" smtClean="0"/>
          </a:p>
          <a:p>
            <a:endParaRPr lang="en-NZ" sz="2400" dirty="0"/>
          </a:p>
        </p:txBody>
      </p:sp>
    </p:spTree>
    <p:extLst>
      <p:ext uri="{BB962C8B-B14F-4D97-AF65-F5344CB8AC3E}">
        <p14:creationId xmlns:p14="http://schemas.microsoft.com/office/powerpoint/2010/main" val="3848218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COST</a:t>
            </a:r>
            <a:endParaRPr lang="en-NZ" dirty="0"/>
          </a:p>
        </p:txBody>
      </p:sp>
      <p:sp>
        <p:nvSpPr>
          <p:cNvPr id="3" name="Content Placeholder 2"/>
          <p:cNvSpPr>
            <a:spLocks noGrp="1"/>
          </p:cNvSpPr>
          <p:nvPr>
            <p:ph idx="1"/>
          </p:nvPr>
        </p:nvSpPr>
        <p:spPr/>
        <p:txBody>
          <a:bodyPr>
            <a:normAutofit/>
          </a:bodyPr>
          <a:lstStyle/>
          <a:p>
            <a:r>
              <a:rPr lang="en-NZ" sz="2400" dirty="0" smtClean="0"/>
              <a:t>$</a:t>
            </a:r>
            <a:r>
              <a:rPr lang="en-NZ" sz="2400" dirty="0" err="1" smtClean="0"/>
              <a:t>105M</a:t>
            </a:r>
            <a:r>
              <a:rPr lang="en-NZ" sz="2400" dirty="0" smtClean="0"/>
              <a:t> agreed including base isolation</a:t>
            </a:r>
          </a:p>
          <a:p>
            <a:r>
              <a:rPr lang="en-NZ" sz="2400" dirty="0" smtClean="0"/>
              <a:t>$</a:t>
            </a:r>
            <a:r>
              <a:rPr lang="en-NZ" sz="2400" dirty="0" err="1" smtClean="0"/>
              <a:t>66M</a:t>
            </a:r>
            <a:r>
              <a:rPr lang="en-NZ" sz="2400" dirty="0" smtClean="0"/>
              <a:t> from 2012 estimate, plus</a:t>
            </a:r>
          </a:p>
          <a:p>
            <a:pPr lvl="1"/>
            <a:r>
              <a:rPr lang="en-NZ" sz="2400" dirty="0" smtClean="0"/>
              <a:t>$</a:t>
            </a:r>
            <a:r>
              <a:rPr lang="en-NZ" sz="2400" dirty="0" err="1" smtClean="0"/>
              <a:t>7M</a:t>
            </a:r>
            <a:r>
              <a:rPr lang="en-NZ" sz="2400" dirty="0" smtClean="0"/>
              <a:t> three years 2012-2015 waiting since</a:t>
            </a:r>
          </a:p>
          <a:p>
            <a:pPr lvl="1"/>
            <a:r>
              <a:rPr lang="en-NZ" sz="2400" dirty="0" smtClean="0"/>
              <a:t>$</a:t>
            </a:r>
            <a:r>
              <a:rPr lang="en-NZ" sz="2400" dirty="0" err="1" smtClean="0"/>
              <a:t>8M</a:t>
            </a:r>
            <a:r>
              <a:rPr lang="en-NZ" sz="2400" dirty="0" smtClean="0"/>
              <a:t> base isolation</a:t>
            </a:r>
          </a:p>
          <a:p>
            <a:pPr lvl="1"/>
            <a:r>
              <a:rPr lang="en-NZ" sz="2400" dirty="0" smtClean="0"/>
              <a:t>$</a:t>
            </a:r>
            <a:r>
              <a:rPr lang="en-NZ" sz="2400" dirty="0" err="1" smtClean="0"/>
              <a:t>23M</a:t>
            </a:r>
            <a:r>
              <a:rPr lang="en-NZ" sz="2400" dirty="0" smtClean="0"/>
              <a:t> future escalation (7 years complete 2022)</a:t>
            </a:r>
          </a:p>
          <a:p>
            <a:r>
              <a:rPr lang="en-NZ" sz="2400" dirty="0"/>
              <a:t>New build $63-</a:t>
            </a:r>
            <a:r>
              <a:rPr lang="en-NZ" sz="2400" dirty="0" err="1"/>
              <a:t>66M</a:t>
            </a:r>
            <a:endParaRPr lang="en-NZ" sz="2400" dirty="0"/>
          </a:p>
          <a:p>
            <a:pPr lvl="1"/>
            <a:endParaRPr lang="en-NZ" sz="2400" dirty="0"/>
          </a:p>
        </p:txBody>
      </p:sp>
    </p:spTree>
    <p:extLst>
      <p:ext uri="{BB962C8B-B14F-4D97-AF65-F5344CB8AC3E}">
        <p14:creationId xmlns:p14="http://schemas.microsoft.com/office/powerpoint/2010/main" val="28392558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Signoff..</a:t>
            </a:r>
            <a:endParaRPr lang="en-NZ"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843675"/>
            <a:ext cx="8229600" cy="4039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846324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TotalTime>
  <Words>500</Words>
  <Application>Microsoft Office PowerPoint</Application>
  <PresentationFormat>On-screen Show (4:3)</PresentationFormat>
  <Paragraphs>38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Miriam Dean Report – Nov 2015</vt:lpstr>
      <vt:lpstr>THREE ISSUES ADDRESSED</vt:lpstr>
      <vt:lpstr>The facilitation process</vt:lpstr>
      <vt:lpstr>ENGINEERS CONCLUSIONS</vt:lpstr>
      <vt:lpstr>PRESENT DAMAGE AND RISKS</vt:lpstr>
      <vt:lpstr>ENSURING SAFE ACCESS</vt:lpstr>
      <vt:lpstr>CAN THE CATHEDRAL BE REINSTATED... TO 100 PERCENT OF THE NEW BUILDING CODE</vt:lpstr>
      <vt:lpstr>COST</vt:lpstr>
      <vt:lpstr>Signoff..</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Three Issues Addressed</dc:title>
  <dc:creator>Tim Preston</dc:creator>
  <cp:lastModifiedBy>Tim Preston</cp:lastModifiedBy>
  <cp:revision>10</cp:revision>
  <dcterms:created xsi:type="dcterms:W3CDTF">2006-08-16T00:00:00Z</dcterms:created>
  <dcterms:modified xsi:type="dcterms:W3CDTF">2016-03-14T08:18:41Z</dcterms:modified>
</cp:coreProperties>
</file>